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8F12A66-67BB-4AFE-AE67-0D47D83982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0CAEA1D-8CCC-4F46-A1F5-F33000BEFC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041D7-B7B4-43ED-A128-B84C29A364DB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92BAE91-5E71-4BCF-A023-459FB01F4B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9170990-9D0F-480D-97A6-6DB919A283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4968E-B9EC-480F-89DF-9B0015F3E4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553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5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2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5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4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5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1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5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23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518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0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09" r:id="rId5"/>
    <p:sldLayoutId id="2147483715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568972-DAB1-4EB0-AC9E-E0E8831A5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3" b="39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B61D48-10B0-42B4-A09E-CFE8576D0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6000" dirty="0" err="1">
                <a:solidFill>
                  <a:schemeClr val="tx1"/>
                </a:solidFill>
              </a:rPr>
              <a:t>Topic</a:t>
            </a:r>
            <a:r>
              <a:rPr lang="it-IT" sz="6000" dirty="0">
                <a:solidFill>
                  <a:schemeClr val="tx1"/>
                </a:solidFill>
              </a:rPr>
              <a:t> </a:t>
            </a:r>
            <a:r>
              <a:rPr lang="it-IT" sz="6000" dirty="0" err="1">
                <a:solidFill>
                  <a:schemeClr val="tx1"/>
                </a:solidFill>
              </a:rPr>
              <a:t>Modeling</a:t>
            </a:r>
            <a:r>
              <a:rPr lang="it-IT" sz="6000" dirty="0">
                <a:solidFill>
                  <a:schemeClr val="tx1"/>
                </a:solidFill>
              </a:rPr>
              <a:t> with LDA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68D2FA-DAAA-4F34-8729-DC903EB22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5312375"/>
            <a:ext cx="5409468" cy="950976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>
                <a:solidFill>
                  <a:schemeClr val="tx1"/>
                </a:solidFill>
              </a:rPr>
              <a:t>Assignment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  <a:p>
            <a:r>
              <a:rPr lang="it-IT" dirty="0">
                <a:solidFill>
                  <a:schemeClr val="tx1"/>
                </a:solidFill>
              </a:rPr>
              <a:t>Nicola Gugole</a:t>
            </a:r>
          </a:p>
          <a:p>
            <a:r>
              <a:rPr lang="it-IT" dirty="0">
                <a:solidFill>
                  <a:schemeClr val="tx1"/>
                </a:solidFill>
              </a:rPr>
              <a:t>ID: 619625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B628A-6957-406D-A576-535118F5A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13" y="4605926"/>
            <a:ext cx="2012010" cy="20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5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AF6456-DF5D-4ABF-A38A-CF82212B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26" y="393938"/>
            <a:ext cx="3237929" cy="15510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31FCB7-52FE-45FA-ACD8-577FE0FCB1FD}"/>
              </a:ext>
            </a:extLst>
          </p:cNvPr>
          <p:cNvSpPr txBox="1"/>
          <p:nvPr/>
        </p:nvSpPr>
        <p:spPr>
          <a:xfrm>
            <a:off x="634045" y="984790"/>
            <a:ext cx="1905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START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0F5B686-FE8B-4296-B601-C0F965ED674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539045" y="1169456"/>
            <a:ext cx="48284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960E91E-CD36-4C3A-8DDB-98810F18D95C}"/>
              </a:ext>
            </a:extLst>
          </p:cNvPr>
          <p:cNvSpPr/>
          <p:nvPr/>
        </p:nvSpPr>
        <p:spPr>
          <a:xfrm>
            <a:off x="7521395" y="1090498"/>
            <a:ext cx="1766657" cy="5770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F13BAC-E471-4CDC-8F1D-870B2AA7D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26" y="2652128"/>
            <a:ext cx="3216770" cy="5810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9A7128AC-6B0A-42E1-9508-4AD6B50A475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8627624" y="2293261"/>
            <a:ext cx="707154" cy="10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CC47CF-D936-4468-8393-13A34AB19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6" y="2000758"/>
            <a:ext cx="4503810" cy="1874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78846F-5A63-4500-8589-DD0F3262D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04" y="4706741"/>
            <a:ext cx="2465868" cy="10963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515241-E5D4-4CB2-9E09-0022DE976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6502"/>
            <a:ext cx="5488808" cy="1874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4563C92-34D7-43B8-96F9-8E7E1FD4AC5C}"/>
              </a:ext>
            </a:extLst>
          </p:cNvPr>
          <p:cNvSpPr txBox="1"/>
          <p:nvPr/>
        </p:nvSpPr>
        <p:spPr>
          <a:xfrm>
            <a:off x="8840404" y="6028875"/>
            <a:ext cx="15465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dirty="0"/>
              <a:t>END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FDA71E-C994-4A83-AE30-DB62E8F2CABD}"/>
              </a:ext>
            </a:extLst>
          </p:cNvPr>
          <p:cNvSpPr txBox="1"/>
          <p:nvPr/>
        </p:nvSpPr>
        <p:spPr>
          <a:xfrm>
            <a:off x="4143042" y="940382"/>
            <a:ext cx="212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u="sng" dirty="0" err="1"/>
              <a:t>Extract</a:t>
            </a:r>
            <a:r>
              <a:rPr lang="it-IT" sz="1050" u="sng" dirty="0"/>
              <a:t> </a:t>
            </a:r>
            <a:r>
              <a:rPr lang="it-IT" sz="1050" u="sng" dirty="0" err="1"/>
              <a:t>descriptors</a:t>
            </a:r>
            <a:endParaRPr lang="it-IT" sz="1050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03DC07E-66E0-4C3B-89B4-A1432673B7A6}"/>
              </a:ext>
            </a:extLst>
          </p:cNvPr>
          <p:cNvSpPr txBox="1"/>
          <p:nvPr/>
        </p:nvSpPr>
        <p:spPr>
          <a:xfrm>
            <a:off x="8957304" y="2169776"/>
            <a:ext cx="212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u="sng" dirty="0" err="1"/>
              <a:t>Run</a:t>
            </a:r>
            <a:r>
              <a:rPr lang="it-IT" sz="1050" u="sng" dirty="0"/>
              <a:t> </a:t>
            </a:r>
            <a:r>
              <a:rPr lang="it-IT" sz="1050" u="sng" dirty="0" err="1"/>
              <a:t>KMeans</a:t>
            </a:r>
            <a:endParaRPr lang="it-IT" sz="1050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B75DFD0-5CB8-4800-9657-D160E04071A4}"/>
              </a:ext>
            </a:extLst>
          </p:cNvPr>
          <p:cNvSpPr txBox="1"/>
          <p:nvPr/>
        </p:nvSpPr>
        <p:spPr>
          <a:xfrm>
            <a:off x="5574534" y="2723149"/>
            <a:ext cx="212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u="sng" dirty="0"/>
              <a:t>Create BOW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D509E53-AB80-48A2-BA93-2C8306092F91}"/>
              </a:ext>
            </a:extLst>
          </p:cNvPr>
          <p:cNvSpPr txBox="1"/>
          <p:nvPr/>
        </p:nvSpPr>
        <p:spPr>
          <a:xfrm>
            <a:off x="3981496" y="4436094"/>
            <a:ext cx="2091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u="sng" dirty="0"/>
              <a:t>Overlay</a:t>
            </a:r>
          </a:p>
          <a:p>
            <a:pPr algn="ctr"/>
            <a:r>
              <a:rPr lang="it-IT" sz="1050" u="sng" dirty="0"/>
              <a:t> </a:t>
            </a:r>
            <a:r>
              <a:rPr lang="it-IT" sz="1050" u="sng" dirty="0" err="1"/>
              <a:t>keypoints</a:t>
            </a:r>
            <a:endParaRPr lang="it-IT" sz="1050" u="sng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CFCCB6C-16F0-4E6C-93A3-7DE8E702860D}"/>
              </a:ext>
            </a:extLst>
          </p:cNvPr>
          <p:cNvSpPr txBox="1"/>
          <p:nvPr/>
        </p:nvSpPr>
        <p:spPr>
          <a:xfrm>
            <a:off x="1328461" y="4125154"/>
            <a:ext cx="212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u="sng" dirty="0"/>
              <a:t>Generate LDA model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96D176F9-A8E1-49CF-AE23-D842A3EBD22A}"/>
              </a:ext>
            </a:extLst>
          </p:cNvPr>
          <p:cNvCxnSpPr>
            <a:stCxn id="14" idx="1"/>
            <a:endCxn id="18" idx="3"/>
          </p:cNvCxnSpPr>
          <p:nvPr/>
        </p:nvCxnSpPr>
        <p:spPr>
          <a:xfrm flipH="1" flipV="1">
            <a:off x="5027126" y="2938099"/>
            <a:ext cx="2340400" cy="4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AEDFAA8-1523-4C69-BE02-E094CD073762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>
            <a:off x="2775221" y="3875440"/>
            <a:ext cx="5317" cy="831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675F24B-0CCE-47A1-869E-4862D64A3FBD}"/>
              </a:ext>
            </a:extLst>
          </p:cNvPr>
          <p:cNvCxnSpPr>
            <a:stCxn id="27" idx="3"/>
            <a:endCxn id="31" idx="1"/>
          </p:cNvCxnSpPr>
          <p:nvPr/>
        </p:nvCxnSpPr>
        <p:spPr>
          <a:xfrm flipV="1">
            <a:off x="4013472" y="4643843"/>
            <a:ext cx="2082528" cy="611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05973424-6D4C-458B-BB98-2EE436C72CB9}"/>
              </a:ext>
            </a:extLst>
          </p:cNvPr>
          <p:cNvCxnSpPr>
            <a:stCxn id="31" idx="2"/>
            <a:endCxn id="40" idx="0"/>
          </p:cNvCxnSpPr>
          <p:nvPr/>
        </p:nvCxnSpPr>
        <p:spPr>
          <a:xfrm>
            <a:off x="8840404" y="5581184"/>
            <a:ext cx="773261" cy="44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00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6F5B75-CCC9-4FDA-A7CC-CC000611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5029200" cy="1371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dirty="0" err="1"/>
              <a:t>Choosing</a:t>
            </a:r>
            <a:br>
              <a:rPr lang="it-IT" dirty="0"/>
            </a:br>
            <a:r>
              <a:rPr lang="it-IT" dirty="0"/>
              <a:t> # TOPICS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2BF10F-28C8-4D27-8729-FE86E8A65A1E}"/>
              </a:ext>
            </a:extLst>
          </p:cNvPr>
          <p:cNvSpPr txBox="1"/>
          <p:nvPr/>
        </p:nvSpPr>
        <p:spPr>
          <a:xfrm>
            <a:off x="6096000" y="642595"/>
            <a:ext cx="50292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3600" i="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defRPr>
            </a:lvl1pPr>
          </a:lstStyle>
          <a:p>
            <a:pPr algn="ctr"/>
            <a:r>
              <a:rPr lang="it-IT" dirty="0" err="1">
                <a:solidFill>
                  <a:schemeClr val="dk1"/>
                </a:solidFill>
                <a:latin typeface="+mn-lt"/>
              </a:rPr>
              <a:t>Effect</a:t>
            </a:r>
            <a:r>
              <a:rPr lang="it-IT" dirty="0">
                <a:solidFill>
                  <a:schemeClr val="dk1"/>
                </a:solidFill>
                <a:latin typeface="+mn-lt"/>
              </a:rPr>
              <a:t> of</a:t>
            </a:r>
          </a:p>
          <a:p>
            <a:pPr algn="ctr"/>
            <a:r>
              <a:rPr lang="it-IT" dirty="0">
                <a:solidFill>
                  <a:schemeClr val="dk1"/>
                </a:solidFill>
                <a:latin typeface="+mn-lt"/>
              </a:rPr>
              <a:t>DIFFERENT</a:t>
            </a:r>
            <a:r>
              <a:rPr lang="it-IT" dirty="0"/>
              <a:t> </a:t>
            </a:r>
            <a:r>
              <a:rPr lang="it-IT" dirty="0">
                <a:solidFill>
                  <a:schemeClr val="dk1"/>
                </a:solidFill>
                <a:latin typeface="+mn-lt"/>
              </a:rPr>
              <a:t>ALPHAS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479318E-2912-4581-8358-C62BF2588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30" y="2158764"/>
            <a:ext cx="3238537" cy="218807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5E7500-5A1F-4880-8B89-37CA9EC568F0}"/>
              </a:ext>
            </a:extLst>
          </p:cNvPr>
          <p:cNvSpPr txBox="1"/>
          <p:nvPr/>
        </p:nvSpPr>
        <p:spPr>
          <a:xfrm>
            <a:off x="1652587" y="5782147"/>
            <a:ext cx="3857625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Choose</a:t>
            </a:r>
            <a:r>
              <a:rPr lang="it-IT" sz="1600" dirty="0"/>
              <a:t> by HIGHEST </a:t>
            </a:r>
            <a:r>
              <a:rPr lang="it-IT" sz="1600" dirty="0" err="1"/>
              <a:t>coherence</a:t>
            </a:r>
            <a:r>
              <a:rPr lang="it-IT" sz="1600" dirty="0"/>
              <a:t> score (</a:t>
            </a:r>
            <a:r>
              <a:rPr lang="it-IT" sz="1600" b="1" dirty="0" err="1"/>
              <a:t>umass</a:t>
            </a:r>
            <a:r>
              <a:rPr lang="it-IT" sz="1600" dirty="0"/>
              <a:t> in the case of images)</a:t>
            </a:r>
          </a:p>
        </p:txBody>
      </p:sp>
      <p:pic>
        <p:nvPicPr>
          <p:cNvPr id="9" name="Immagine 8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2AF08BD1-87D4-4085-9AD4-7DC2A0255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7" y="4532463"/>
            <a:ext cx="3857625" cy="6226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72A6921-665D-442C-9C13-53CE0F5E5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1" y="2195768"/>
            <a:ext cx="2660977" cy="171380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B3D6B7B-4241-4FE2-B751-819AC0E25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67" y="2201211"/>
            <a:ext cx="2660977" cy="170291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102DA01-7C73-4074-B9AD-E5B0C2304173}"/>
              </a:ext>
            </a:extLst>
          </p:cNvPr>
          <p:cNvCxnSpPr/>
          <p:nvPr/>
        </p:nvCxnSpPr>
        <p:spPr>
          <a:xfrm>
            <a:off x="6096000" y="642594"/>
            <a:ext cx="0" cy="583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13FA2B3B-E843-461C-B5C9-3268145AA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36" y="3972051"/>
            <a:ext cx="2707919" cy="17138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E5DDABC-85FB-4772-9F28-8B8F31C831FE}"/>
              </a:ext>
            </a:extLst>
          </p:cNvPr>
          <p:cNvSpPr txBox="1"/>
          <p:nvPr/>
        </p:nvSpPr>
        <p:spPr>
          <a:xfrm>
            <a:off x="6966275" y="5782147"/>
            <a:ext cx="3857625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b="1" dirty="0"/>
              <a:t>alpha</a:t>
            </a:r>
            <a:r>
              <a:rPr lang="it-IT" sz="1600" dirty="0"/>
              <a:t> </a:t>
            </a:r>
            <a:r>
              <a:rPr lang="it-IT" sz="1600" dirty="0" err="1"/>
              <a:t>implies</a:t>
            </a:r>
            <a:r>
              <a:rPr lang="it-IT" sz="1600" dirty="0"/>
              <a:t> a more </a:t>
            </a:r>
            <a:r>
              <a:rPr lang="it-IT" sz="1600" dirty="0" err="1"/>
              <a:t>balanced</a:t>
            </a:r>
            <a:r>
              <a:rPr lang="it-IT" sz="1600" dirty="0"/>
              <a:t> </a:t>
            </a:r>
            <a:r>
              <a:rPr lang="it-IT" sz="1600" dirty="0" err="1"/>
              <a:t>topic</a:t>
            </a:r>
            <a:r>
              <a:rPr lang="it-IT" sz="1600" dirty="0"/>
              <a:t> </a:t>
            </a:r>
            <a:r>
              <a:rPr lang="it-IT" sz="1600" dirty="0" err="1"/>
              <a:t>mixture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99442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724E9-9A89-4A86-8C97-A1B18CF9C998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dirty="0">
                <a:solidFill>
                  <a:schemeClr val="dk1"/>
                </a:solidFill>
                <a:latin typeface="+mn-lt"/>
              </a:rPr>
              <a:t>APPLYING TOPICS TO TEST IMAGES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3303121-4B92-4509-AF7D-05E49C87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7"/>
          <a:stretch/>
        </p:blipFill>
        <p:spPr>
          <a:xfrm>
            <a:off x="1724692" y="3516855"/>
            <a:ext cx="8742616" cy="143331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582C32E-39F4-4A26-871C-F518B5596A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/>
          <a:stretch/>
        </p:blipFill>
        <p:spPr>
          <a:xfrm>
            <a:off x="1724692" y="2090365"/>
            <a:ext cx="8742616" cy="14264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B683621-165B-413F-8C11-D363ACE90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8"/>
          <a:stretch/>
        </p:blipFill>
        <p:spPr>
          <a:xfrm>
            <a:off x="1724692" y="4950167"/>
            <a:ext cx="8742616" cy="1473059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008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E349BC-6652-480C-BB08-98EE91F9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089662" cy="1371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it-IT" dirty="0">
                <a:solidFill>
                  <a:schemeClr val="dk1"/>
                </a:solidFill>
                <a:latin typeface="+mn-lt"/>
              </a:rPr>
              <a:t>CLUSTERING BY TOPIC DISTRIBUTION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872DDB-74A2-4E90-9E39-645742054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2" y="2162521"/>
            <a:ext cx="2822714" cy="21002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E621BF-857D-4FD4-B36C-3769B9EF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2" y="4306874"/>
            <a:ext cx="2822715" cy="207532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7D4D0F4-74B8-4A8B-9C5B-1B59FF7C6078}"/>
              </a:ext>
            </a:extLst>
          </p:cNvPr>
          <p:cNvSpPr txBox="1"/>
          <p:nvPr/>
        </p:nvSpPr>
        <p:spPr>
          <a:xfrm>
            <a:off x="485361" y="3662590"/>
            <a:ext cx="1162877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  <a:lvl1pPr algn="ctr"/>
          </a:lstStyle>
          <a:p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?</a:t>
            </a:r>
          </a:p>
          <a:p>
            <a:r>
              <a:rPr lang="it-IT" dirty="0" err="1"/>
              <a:t>Usual</a:t>
            </a:r>
            <a:r>
              <a:rPr lang="it-IT" dirty="0"/>
              <a:t> way..</a:t>
            </a:r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6E06B2F7-841B-4E6F-AB86-E4316BF1C9A5}"/>
              </a:ext>
            </a:extLst>
          </p:cNvPr>
          <p:cNvSpPr/>
          <p:nvPr/>
        </p:nvSpPr>
        <p:spPr>
          <a:xfrm>
            <a:off x="1640264" y="2136745"/>
            <a:ext cx="148778" cy="4264312"/>
          </a:xfrm>
          <a:prstGeom prst="leftBrace">
            <a:avLst/>
          </a:prstGeom>
          <a:ln>
            <a:solidFill>
              <a:schemeClr val="dk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2B7FA08-2E06-4BC6-816A-CD1448399B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"/>
          <a:stretch/>
        </p:blipFill>
        <p:spPr>
          <a:xfrm>
            <a:off x="5470979" y="716437"/>
            <a:ext cx="6256562" cy="560841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50273E3-C184-4477-8052-3578D03AC550}"/>
              </a:ext>
            </a:extLst>
          </p:cNvPr>
          <p:cNvSpPr txBox="1"/>
          <p:nvPr/>
        </p:nvSpPr>
        <p:spPr>
          <a:xfrm>
            <a:off x="6208779" y="419184"/>
            <a:ext cx="47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members</a:t>
            </a:r>
            <a:r>
              <a:rPr lang="it-IT" dirty="0"/>
              <a:t> for a cluster</a:t>
            </a:r>
          </a:p>
        </p:txBody>
      </p:sp>
    </p:spTree>
    <p:extLst>
      <p:ext uri="{BB962C8B-B14F-4D97-AF65-F5344CB8AC3E}">
        <p14:creationId xmlns:p14="http://schemas.microsoft.com/office/powerpoint/2010/main" val="232194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8DFAEB-9136-4E87-9B09-B0B7A67D0FC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dirty="0"/>
              <a:t>BETTER VISUAL: TOPIC SEGMENTATION</a:t>
            </a:r>
            <a:endParaRPr lang="it-IT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C32851-FEF0-4AEC-8E36-5638FBC9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49" y="2111645"/>
            <a:ext cx="1836660" cy="123791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7E06BA-505E-483D-837A-24177A4F8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45" y="3423303"/>
            <a:ext cx="1848054" cy="1335368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024A865B-9669-4613-8E86-4CDF002D7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734" y="4832415"/>
            <a:ext cx="1836660" cy="1324658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7C4A3A-AA9B-4A9E-BB64-FF25DB90D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73" y="2111646"/>
            <a:ext cx="1855593" cy="1237913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5ACF73-2915-4063-A9EC-4C8C2BF83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31" y="3429000"/>
            <a:ext cx="1859335" cy="1335368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3F19DD-B6BE-413A-A8A7-F551D2A03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31" y="4844291"/>
            <a:ext cx="1859335" cy="1340520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B6CD4D-3C59-44E3-B47D-9D1464EFE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77" y="2111646"/>
            <a:ext cx="1855593" cy="1237909"/>
          </a:xfrm>
          <a:prstGeom prst="rect">
            <a:avLst/>
          </a:prstGeom>
        </p:spPr>
      </p:pic>
      <p:pic>
        <p:nvPicPr>
          <p:cNvPr id="21" name="Immagine 2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1116E7-CACC-4C14-98C3-EF521B294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59" y="3429000"/>
            <a:ext cx="1868911" cy="133536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3E79E6E-ABF5-4316-8BDC-6C5982A73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77" y="4843800"/>
            <a:ext cx="1855593" cy="1337823"/>
          </a:xfrm>
          <a:prstGeom prst="rect">
            <a:avLst/>
          </a:prstGeom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325B1-CE97-4239-8130-9B2D743D61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81" y="2111646"/>
            <a:ext cx="1826671" cy="123790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1A957F9-8F9A-434F-888C-620381706D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2" y="4846254"/>
            <a:ext cx="1852190" cy="1335369"/>
          </a:xfrm>
          <a:prstGeom prst="rect">
            <a:avLst/>
          </a:prstGeom>
        </p:spPr>
      </p:pic>
      <p:pic>
        <p:nvPicPr>
          <p:cNvPr id="29" name="Immagine 28" descr="Immagine che contiene mappa&#10;&#10;Descrizione generata automaticamente">
            <a:extLst>
              <a:ext uri="{FF2B5EF4-FFF2-40B4-BE49-F238E27FC236}">
                <a16:creationId xmlns:a16="http://schemas.microsoft.com/office/drawing/2014/main" id="{0277D293-0979-4D6F-80AB-295ED32924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8" y="3429000"/>
            <a:ext cx="1817704" cy="1329671"/>
          </a:xfrm>
          <a:prstGeom prst="rect">
            <a:avLst/>
          </a:prstGeom>
        </p:spPr>
      </p:pic>
      <p:pic>
        <p:nvPicPr>
          <p:cNvPr id="31" name="Immagine 30" descr="Immagine che contiene testo, albero&#10;&#10;Descrizione generata automaticamente">
            <a:extLst>
              <a:ext uri="{FF2B5EF4-FFF2-40B4-BE49-F238E27FC236}">
                <a16:creationId xmlns:a16="http://schemas.microsoft.com/office/drawing/2014/main" id="{740FBAAD-BF1D-4B4F-BB2F-DB58864AD6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63" y="2111645"/>
            <a:ext cx="1846675" cy="123790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0553D91-C22D-4D95-B0D6-BCF375477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30" y="3429000"/>
            <a:ext cx="1838337" cy="1329671"/>
          </a:xfrm>
          <a:prstGeom prst="rect">
            <a:avLst/>
          </a:prstGeom>
        </p:spPr>
      </p:pic>
      <p:pic>
        <p:nvPicPr>
          <p:cNvPr id="35" name="Immagine 34" descr="Immagine che contiene testo, pianta, screenshot&#10;&#10;Descrizione generata automaticamente">
            <a:extLst>
              <a:ext uri="{FF2B5EF4-FFF2-40B4-BE49-F238E27FC236}">
                <a16:creationId xmlns:a16="http://schemas.microsoft.com/office/drawing/2014/main" id="{A36F8C47-D0E2-458E-A42F-7A02843364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63" y="4833545"/>
            <a:ext cx="1836660" cy="13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F9321D-1D04-46EC-9DF7-A8F6B5470BCA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dirty="0"/>
              <a:t>SKETCHY BUT SHOWS COHERENCE</a:t>
            </a:r>
            <a:endParaRPr lang="it-IT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5" name="Segnaposto contenuto 4" descr="Immagine che contiene testo, mensola, libro, interni&#10;&#10;Descrizione generata automaticamente">
            <a:extLst>
              <a:ext uri="{FF2B5EF4-FFF2-40B4-BE49-F238E27FC236}">
                <a16:creationId xmlns:a16="http://schemas.microsoft.com/office/drawing/2014/main" id="{F96DDDC7-E8F0-400E-9E0C-3745E4879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22" y="2635290"/>
            <a:ext cx="1853360" cy="137160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339FC6-AE7C-41C2-B252-3F21F2AD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22" y="4065292"/>
            <a:ext cx="1853360" cy="132893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Immagine 8" descr="Immagine che contiene testo, persona, interni&#10;&#10;Descrizione generata automaticamente">
            <a:extLst>
              <a:ext uri="{FF2B5EF4-FFF2-40B4-BE49-F238E27FC236}">
                <a16:creationId xmlns:a16="http://schemas.microsoft.com/office/drawing/2014/main" id="{3E03CA54-97A3-4FE9-BAE5-20F6476B1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68" y="2635588"/>
            <a:ext cx="1840231" cy="137160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EAC04EED-C3DD-4E2F-BA0D-BB24B75D9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82" y="4065513"/>
            <a:ext cx="1837016" cy="132871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3" name="Immagine 12" descr="Immagine che contiene testo, mensola, interni, persona&#10;&#10;Descrizione generata automaticamente">
            <a:extLst>
              <a:ext uri="{FF2B5EF4-FFF2-40B4-BE49-F238E27FC236}">
                <a16:creationId xmlns:a16="http://schemas.microsoft.com/office/drawing/2014/main" id="{9C57F12C-7E8F-4EB9-A4DF-1A1B304CD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75" y="2635588"/>
            <a:ext cx="1842025" cy="137160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5" name="Immagine 14" descr="Immagine che contiene mappa&#10;&#10;Descrizione generata automaticamente">
            <a:extLst>
              <a:ext uri="{FF2B5EF4-FFF2-40B4-BE49-F238E27FC236}">
                <a16:creationId xmlns:a16="http://schemas.microsoft.com/office/drawing/2014/main" id="{B28CC44E-87A9-43D7-91D9-B9122BB02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184" y="4065513"/>
            <a:ext cx="1837016" cy="1328716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CCC33CB-D6C7-4058-A9A1-7F5FF45FF930}"/>
              </a:ext>
            </a:extLst>
          </p:cNvPr>
          <p:cNvSpPr txBox="1"/>
          <p:nvPr/>
        </p:nvSpPr>
        <p:spPr>
          <a:xfrm>
            <a:off x="804776" y="2713069"/>
            <a:ext cx="4131207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Method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potential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remotely</a:t>
            </a:r>
            <a:r>
              <a:rPr lang="it-IT" dirty="0"/>
              <a:t> </a:t>
            </a:r>
            <a:r>
              <a:rPr lang="it-IT" dirty="0" err="1"/>
              <a:t>perfect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limited and dispersive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methodology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naive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Spatial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information </a:t>
            </a:r>
            <a:r>
              <a:rPr lang="it-IT" dirty="0" err="1"/>
              <a:t>would</a:t>
            </a:r>
            <a:r>
              <a:rPr lang="it-IT" dirty="0"/>
              <a:t> help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Spatial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LDA </a:t>
            </a:r>
            <a:r>
              <a:rPr lang="it-IT" dirty="0"/>
              <a:t>and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Topic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Random Fields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/>
              <a:t>go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direction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576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ACE8F-46E9-48F1-BB4F-71ED4BFB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300" cap="all" spc="-100" dirty="0">
                <a:solidFill>
                  <a:schemeClr val="tx1"/>
                </a:solidFill>
                <a:latin typeface="+mj-lt"/>
              </a:rPr>
              <a:t>THANK YOU FOR YOUR ATTENTION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B923537-DAF4-41FF-B0F6-C728F442DBB5}"/>
              </a:ext>
            </a:extLst>
          </p:cNvPr>
          <p:cNvSpPr txBox="1"/>
          <p:nvPr/>
        </p:nvSpPr>
        <p:spPr>
          <a:xfrm>
            <a:off x="4084073" y="4010831"/>
            <a:ext cx="341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cap="all" spc="-100" dirty="0">
                <a:solidFill>
                  <a:schemeClr val="tx1"/>
                </a:solidFill>
                <a:latin typeface="+mj-lt"/>
              </a:rPr>
              <a:t>(FOR CODE CURIOSITIES, HERE)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77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96A9A9"/>
    </a:accent1>
    <a:accent2>
      <a:srgbClr val="CB58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D0690C"/>
    </a:hlink>
    <a:folHlink>
      <a:srgbClr val="9696A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</TotalTime>
  <Words>132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Garamond</vt:lpstr>
      <vt:lpstr>Sagona Book</vt:lpstr>
      <vt:lpstr>Sagona ExtraLight</vt:lpstr>
      <vt:lpstr>SavonVTI</vt:lpstr>
      <vt:lpstr>Topic Modeling with LDA</vt:lpstr>
      <vt:lpstr>Presentazione standard di PowerPoint</vt:lpstr>
      <vt:lpstr>Choosing  # TOPICS</vt:lpstr>
      <vt:lpstr>APPLYING TOPICS TO TEST IMAGES</vt:lpstr>
      <vt:lpstr>CLUSTERING BY TOPIC DISTRIBUTION</vt:lpstr>
      <vt:lpstr>BETTER VISUAL: TOPIC SEGMENTATION</vt:lpstr>
      <vt:lpstr>SKETCHY BUT SHOWS COHERENCE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with LDA</dc:title>
  <dc:creator>nicola gugole</dc:creator>
  <cp:lastModifiedBy>nicola gugole</cp:lastModifiedBy>
  <cp:revision>20</cp:revision>
  <dcterms:created xsi:type="dcterms:W3CDTF">2021-05-01T14:38:33Z</dcterms:created>
  <dcterms:modified xsi:type="dcterms:W3CDTF">2021-05-02T09:31:26Z</dcterms:modified>
</cp:coreProperties>
</file>